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6" r:id="rId3"/>
    <p:sldId id="334" r:id="rId4"/>
    <p:sldId id="335" r:id="rId5"/>
    <p:sldId id="336" r:id="rId6"/>
    <p:sldId id="344" r:id="rId7"/>
    <p:sldId id="345" r:id="rId8"/>
    <p:sldId id="316" r:id="rId9"/>
    <p:sldId id="338" r:id="rId10"/>
    <p:sldId id="339" r:id="rId11"/>
    <p:sldId id="340" r:id="rId12"/>
    <p:sldId id="341" r:id="rId13"/>
    <p:sldId id="342" r:id="rId14"/>
    <p:sldId id="323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00"/>
    <a:srgbClr val="CC3300"/>
    <a:srgbClr val="0000FF"/>
    <a:srgbClr val="FFFF99"/>
    <a:srgbClr val="00FFFF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/>
    <p:restoredTop sz="93829"/>
  </p:normalViewPr>
  <p:slideViewPr>
    <p:cSldViewPr showGuides="1"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FigureOut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WordArt 15"/>
          <p:cNvSpPr>
            <a:spLocks noTextEdit="1"/>
          </p:cNvSpPr>
          <p:nvPr/>
        </p:nvSpPr>
        <p:spPr>
          <a:xfrm>
            <a:off x="495300" y="1555750"/>
            <a:ext cx="8153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CHIA MỘT SỐ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CHO MỘT TÍCH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4783" y="32443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0" name="Hộp Văn bản 1"/>
          <p:cNvSpPr txBox="1"/>
          <p:nvPr/>
        </p:nvSpPr>
        <p:spPr>
          <a:xfrm>
            <a:off x="3276600" y="990600"/>
            <a:ext cx="2286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altLang="vi-VN" sz="3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WordArt 2"/>
          <p:cNvSpPr>
            <a:spLocks noTextEdit="1"/>
          </p:cNvSpPr>
          <p:nvPr/>
        </p:nvSpPr>
        <p:spPr>
          <a:xfrm>
            <a:off x="609600" y="762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Chọn chữ cái trước câu đúng!</a:t>
            </a:r>
            <a:endParaRPr lang="en-US" sz="4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3" name="Oval 3"/>
          <p:cNvSpPr/>
          <p:nvPr/>
        </p:nvSpPr>
        <p:spPr>
          <a:xfrm>
            <a:off x="0" y="914400"/>
            <a:ext cx="457200" cy="533400"/>
          </a:xfrm>
          <a:prstGeom prst="ellipse">
            <a:avLst/>
          </a:prstGeom>
          <a:solidFill>
            <a:srgbClr val="FFFF99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100" b="1" dirty="0">
                <a:latin typeface="Arial" panose="020B0604020202020204" pitchFamily="34" charset="0"/>
              </a:rPr>
              <a:t>1</a:t>
            </a:r>
            <a:endParaRPr lang="en-US" altLang="en-US" sz="4100" b="1" dirty="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762000" y="685800"/>
            <a:ext cx="6705600" cy="224155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117226" tIns="58613" rIns="117226" bIns="5861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600" dirty="0">
                <a:solidFill>
                  <a:srgbClr val="0000FF"/>
                </a:solidFill>
                <a:latin typeface="Arial" panose="020B0604020202020204" pitchFamily="34" charset="0"/>
              </a:rPr>
              <a:t>Khi chia một số cho một tích hai thừa số, ta có thể:</a:t>
            </a:r>
            <a:endParaRPr lang="en-US" altLang="en-US" sz="4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762000" y="1981200"/>
            <a:ext cx="8001000" cy="2149475"/>
          </a:xfrm>
          <a:prstGeom prst="rect">
            <a:avLst/>
          </a:prstGeom>
          <a:solidFill>
            <a:srgbClr val="99FFCC"/>
          </a:solidFill>
          <a:ln w="9525">
            <a:noFill/>
          </a:ln>
        </p:spPr>
        <p:txBody>
          <a:bodyPr lIns="117226" tIns="58613" rIns="117226" bIns="5861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Chia số đó cho một thừa số, rồi lấy kết quả tìm được nhân  tiếp cho thừa số kia.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762000" y="4724400"/>
            <a:ext cx="7924800" cy="214947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lIns="117226" tIns="58613" rIns="117226" bIns="5861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Nhân số đó cho một thừa số, rồi lấy kết quả tìm được chia tiếp cho thừa số kia.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762000" y="3276600"/>
            <a:ext cx="7924800" cy="214947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lIns="117226" tIns="58613" rIns="117226" bIns="5861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Chia số đó cho một thừa số, rồi lấy kết quả tìm được chia tiếp cho thừa số kia.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5132" name="Oval 12"/>
          <p:cNvSpPr/>
          <p:nvPr/>
        </p:nvSpPr>
        <p:spPr>
          <a:xfrm>
            <a:off x="0" y="1981200"/>
            <a:ext cx="762000" cy="9144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100" b="1" dirty="0">
                <a:latin typeface="Arial" panose="020B0604020202020204" pitchFamily="34" charset="0"/>
              </a:rPr>
              <a:t>A</a:t>
            </a:r>
            <a:endParaRPr lang="en-US" altLang="en-US" sz="4100" b="1" dirty="0">
              <a:latin typeface="Arial" panose="020B0604020202020204" pitchFamily="34" charset="0"/>
            </a:endParaRPr>
          </a:p>
        </p:txBody>
      </p:sp>
      <p:sp>
        <p:nvSpPr>
          <p:cNvPr id="5133" name="Oval 13"/>
          <p:cNvSpPr/>
          <p:nvPr/>
        </p:nvSpPr>
        <p:spPr>
          <a:xfrm>
            <a:off x="0" y="4800600"/>
            <a:ext cx="762000" cy="9144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100" b="1" dirty="0">
                <a:latin typeface="Arial" panose="020B0604020202020204" pitchFamily="34" charset="0"/>
              </a:rPr>
              <a:t>C</a:t>
            </a:r>
            <a:endParaRPr lang="en-US" altLang="en-US" sz="4100" b="1" dirty="0">
              <a:latin typeface="Arial" panose="020B0604020202020204" pitchFamily="34" charset="0"/>
            </a:endParaRPr>
          </a:p>
        </p:txBody>
      </p:sp>
      <p:sp>
        <p:nvSpPr>
          <p:cNvPr id="5134" name="Oval 14"/>
          <p:cNvSpPr/>
          <p:nvPr/>
        </p:nvSpPr>
        <p:spPr>
          <a:xfrm>
            <a:off x="0" y="3352800"/>
            <a:ext cx="762000" cy="9144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100" b="1" dirty="0">
                <a:latin typeface="Arial" panose="020B0604020202020204" pitchFamily="34" charset="0"/>
              </a:rPr>
              <a:t>B</a:t>
            </a:r>
            <a:endParaRPr lang="en-US" altLang="en-US" sz="4100" b="1" dirty="0">
              <a:latin typeface="Arial" panose="020B0604020202020204" pitchFamily="34" charset="0"/>
            </a:endParaRPr>
          </a:p>
        </p:txBody>
      </p:sp>
      <p:sp>
        <p:nvSpPr>
          <p:cNvPr id="17419" name="AutoShape 15">
            <a:hlinkClick r:id="" action="ppaction://noaction"/>
          </p:cNvPr>
          <p:cNvSpPr/>
          <p:nvPr/>
        </p:nvSpPr>
        <p:spPr>
          <a:xfrm>
            <a:off x="0" y="6324600"/>
            <a:ext cx="685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36" name="Oval 16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0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37" name="Oval 17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1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38" name="Oval 18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2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39" name="Oval 19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3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40" name="Oval 20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4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41" name="Oval 21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5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42" name="Oval 22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6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43" name="Oval 23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7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44" name="Oval 24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8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45" name="Oval 25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9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46" name="Oval 26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10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pic>
        <p:nvPicPr>
          <p:cNvPr id="5147" name="Picture 27" descr="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8713" y="0"/>
            <a:ext cx="1519237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8" name="AutoShape 28"/>
          <p:cNvSpPr/>
          <p:nvPr/>
        </p:nvSpPr>
        <p:spPr>
          <a:xfrm>
            <a:off x="2895600" y="5715000"/>
            <a:ext cx="2590800" cy="1143000"/>
          </a:xfrm>
          <a:prstGeom prst="irregularSeal2">
            <a:avLst/>
          </a:prstGeom>
          <a:solidFill>
            <a:srgbClr val="FFFF66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Sai rồi!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5149" name="Oval 29"/>
          <p:cNvSpPr/>
          <p:nvPr/>
        </p:nvSpPr>
        <p:spPr>
          <a:xfrm>
            <a:off x="8001000" y="5943600"/>
            <a:ext cx="762000" cy="838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6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2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6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4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  <p:bldP spid="5126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8" grpId="0" animBg="1"/>
      <p:bldP spid="5148" grpId="1" animBg="1"/>
      <p:bldP spid="5148" grpId="2" animBg="1"/>
      <p:bldP spid="5148" grpId="3" animBg="1"/>
      <p:bldP spid="5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Oval 3"/>
          <p:cNvSpPr/>
          <p:nvPr/>
        </p:nvSpPr>
        <p:spPr>
          <a:xfrm>
            <a:off x="228600" y="838200"/>
            <a:ext cx="457200" cy="533400"/>
          </a:xfrm>
          <a:prstGeom prst="ellipse">
            <a:avLst/>
          </a:prstGeom>
          <a:solidFill>
            <a:srgbClr val="FFFF66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100" b="1" dirty="0">
                <a:latin typeface="Arial" panose="020B0604020202020204" pitchFamily="34" charset="0"/>
              </a:rPr>
              <a:t>2</a:t>
            </a:r>
            <a:endParaRPr lang="en-US" altLang="en-US" sz="4100" b="1" dirty="0">
              <a:latin typeface="Arial" panose="020B0604020202020204" pitchFamily="34" charset="0"/>
            </a:endParaRPr>
          </a:p>
        </p:txBody>
      </p:sp>
      <p:sp>
        <p:nvSpPr>
          <p:cNvPr id="18435" name="Text Box 4"/>
          <p:cNvSpPr txBox="1"/>
          <p:nvPr/>
        </p:nvSpPr>
        <p:spPr>
          <a:xfrm>
            <a:off x="685800" y="762000"/>
            <a:ext cx="8153400" cy="15335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117226" tIns="58613" rIns="117226" bIns="5861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600" dirty="0">
                <a:latin typeface="Arial" panose="020B0604020202020204" pitchFamily="34" charset="0"/>
              </a:rPr>
              <a:t>Giá trị của biểu thức: 60 : (6 x 5) là: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49" name="Oval 5"/>
          <p:cNvSpPr/>
          <p:nvPr/>
        </p:nvSpPr>
        <p:spPr>
          <a:xfrm>
            <a:off x="1219200" y="1676400"/>
            <a:ext cx="685800" cy="8382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100" b="1" dirty="0">
                <a:latin typeface="Arial" panose="020B0604020202020204" pitchFamily="34" charset="0"/>
              </a:rPr>
              <a:t>A</a:t>
            </a:r>
            <a:endParaRPr lang="en-US" altLang="en-US" sz="4100" b="1" dirty="0">
              <a:latin typeface="Arial" panose="020B0604020202020204" pitchFamily="34" charset="0"/>
            </a:endParaRPr>
          </a:p>
        </p:txBody>
      </p:sp>
      <p:sp>
        <p:nvSpPr>
          <p:cNvPr id="31750" name="Oval 6"/>
          <p:cNvSpPr/>
          <p:nvPr/>
        </p:nvSpPr>
        <p:spPr>
          <a:xfrm>
            <a:off x="1143000" y="3505200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100" b="1" dirty="0">
                <a:latin typeface="Arial" panose="020B0604020202020204" pitchFamily="34" charset="0"/>
              </a:rPr>
              <a:t>C</a:t>
            </a:r>
            <a:endParaRPr lang="en-US" altLang="en-US" sz="4100" b="1" dirty="0">
              <a:latin typeface="Arial" panose="020B0604020202020204" pitchFamily="34" charset="0"/>
            </a:endParaRPr>
          </a:p>
        </p:txBody>
      </p:sp>
      <p:sp>
        <p:nvSpPr>
          <p:cNvPr id="31751" name="Oval 7"/>
          <p:cNvSpPr/>
          <p:nvPr/>
        </p:nvSpPr>
        <p:spPr>
          <a:xfrm>
            <a:off x="1143000" y="2667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100" b="1" dirty="0">
                <a:latin typeface="Arial" panose="020B0604020202020204" pitchFamily="34" charset="0"/>
              </a:rPr>
              <a:t>B</a:t>
            </a:r>
            <a:endParaRPr lang="en-US" altLang="en-US" sz="4100" b="1" dirty="0">
              <a:latin typeface="Arial" panose="020B0604020202020204" pitchFamily="34" charset="0"/>
            </a:endParaRPr>
          </a:p>
        </p:txBody>
      </p:sp>
      <p:sp>
        <p:nvSpPr>
          <p:cNvPr id="18439" name="Text Box 8"/>
          <p:cNvSpPr txBox="1"/>
          <p:nvPr/>
        </p:nvSpPr>
        <p:spPr>
          <a:xfrm>
            <a:off x="2057400" y="3581400"/>
            <a:ext cx="762000" cy="1533525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lIns="117226" tIns="58613" rIns="117226" bIns="5861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600" b="1" dirty="0">
                <a:latin typeface="Arial" panose="020B0604020202020204" pitchFamily="34" charset="0"/>
              </a:rPr>
              <a:t>50</a:t>
            </a:r>
            <a:endParaRPr lang="en-US" altLang="en-US" sz="4600" b="1" dirty="0">
              <a:latin typeface="Arial" panose="020B0604020202020204" pitchFamily="34" charset="0"/>
            </a:endParaRPr>
          </a:p>
        </p:txBody>
      </p:sp>
      <p:sp>
        <p:nvSpPr>
          <p:cNvPr id="31753" name="Oval 9"/>
          <p:cNvSpPr/>
          <p:nvPr/>
        </p:nvSpPr>
        <p:spPr>
          <a:xfrm>
            <a:off x="1143000" y="4419600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100" b="1" dirty="0">
                <a:latin typeface="Arial" panose="020B0604020202020204" pitchFamily="34" charset="0"/>
              </a:rPr>
              <a:t>D</a:t>
            </a:r>
            <a:endParaRPr lang="en-US" altLang="en-US" sz="4100" b="1" dirty="0">
              <a:latin typeface="Arial" panose="020B0604020202020204" pitchFamily="34" charset="0"/>
            </a:endParaRPr>
          </a:p>
        </p:txBody>
      </p:sp>
      <p:sp>
        <p:nvSpPr>
          <p:cNvPr id="18441" name="Text Box 10"/>
          <p:cNvSpPr txBox="1"/>
          <p:nvPr/>
        </p:nvSpPr>
        <p:spPr>
          <a:xfrm>
            <a:off x="2057400" y="4495800"/>
            <a:ext cx="762000" cy="825500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 lIns="117226" tIns="58613" rIns="117226" bIns="58613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4600" b="1" dirty="0">
                <a:latin typeface="Arial" panose="020B0604020202020204" pitchFamily="34" charset="0"/>
              </a:rPr>
              <a:t>2</a:t>
            </a:r>
            <a:endParaRPr lang="en-US" altLang="en-US" sz="4600" b="1" dirty="0">
              <a:latin typeface="Arial" panose="020B0604020202020204" pitchFamily="34" charset="0"/>
            </a:endParaRPr>
          </a:p>
        </p:txBody>
      </p:sp>
      <p:sp>
        <p:nvSpPr>
          <p:cNvPr id="18442" name="AutoShape 11">
            <a:hlinkClick r:id="" action="ppaction://noaction"/>
          </p:cNvPr>
          <p:cNvSpPr/>
          <p:nvPr/>
        </p:nvSpPr>
        <p:spPr>
          <a:xfrm>
            <a:off x="3886200" y="6400800"/>
            <a:ext cx="6096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117226" tIns="58613" rIns="117226" bIns="58613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56" name="Oval 12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0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57" name="Oval 13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1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58" name="Oval 14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2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59" name="Oval 15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3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60" name="Oval 16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4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61" name="Oval 17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5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62" name="Oval 18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6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63" name="Oval 19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7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64" name="Oval 20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8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65" name="Oval 21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9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sp>
        <p:nvSpPr>
          <p:cNvPr id="31766" name="Oval 22"/>
          <p:cNvSpPr/>
          <p:nvPr/>
        </p:nvSpPr>
        <p:spPr>
          <a:xfrm>
            <a:off x="2286000" y="5486400"/>
            <a:ext cx="762000" cy="838200"/>
          </a:xfrm>
          <a:prstGeom prst="ellipse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17226" tIns="58613" rIns="117226" bIns="58613" anchor="ctr" anchorCtr="0"/>
          <a:p>
            <a:pPr algn="ctr" eaLnBrk="1" hangingPunct="1"/>
            <a:r>
              <a:rPr lang="en-US" altLang="en-US" sz="4600" dirty="0">
                <a:latin typeface="Arial" panose="020B0604020202020204" pitchFamily="34" charset="0"/>
              </a:rPr>
              <a:t>10</a:t>
            </a:r>
            <a:endParaRPr lang="en-US" altLang="en-US" sz="4600" dirty="0">
              <a:latin typeface="Arial" panose="020B0604020202020204" pitchFamily="34" charset="0"/>
            </a:endParaRPr>
          </a:p>
        </p:txBody>
      </p:sp>
      <p:pic>
        <p:nvPicPr>
          <p:cNvPr id="31767" name="Picture 23" descr="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1447800"/>
            <a:ext cx="1665288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5" name="Text Box 24"/>
          <p:cNvSpPr txBox="1"/>
          <p:nvPr/>
        </p:nvSpPr>
        <p:spPr>
          <a:xfrm>
            <a:off x="2057400" y="1828800"/>
            <a:ext cx="762000" cy="1533525"/>
          </a:xfrm>
          <a:prstGeom prst="rect">
            <a:avLst/>
          </a:prstGeom>
          <a:solidFill>
            <a:srgbClr val="9999FF"/>
          </a:solidFill>
          <a:ln w="9525">
            <a:noFill/>
          </a:ln>
        </p:spPr>
        <p:txBody>
          <a:bodyPr lIns="117226" tIns="58613" rIns="117226" bIns="5861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600" b="1" dirty="0">
                <a:latin typeface="Arial" panose="020B0604020202020204" pitchFamily="34" charset="0"/>
              </a:rPr>
              <a:t>20</a:t>
            </a:r>
            <a:endParaRPr lang="en-US" altLang="en-US" sz="4600" b="1" dirty="0">
              <a:latin typeface="Arial" panose="020B0604020202020204" pitchFamily="34" charset="0"/>
            </a:endParaRPr>
          </a:p>
        </p:txBody>
      </p:sp>
      <p:sp>
        <p:nvSpPr>
          <p:cNvPr id="18456" name="Text Box 25"/>
          <p:cNvSpPr txBox="1"/>
          <p:nvPr/>
        </p:nvSpPr>
        <p:spPr>
          <a:xfrm>
            <a:off x="2057400" y="2667000"/>
            <a:ext cx="762000" cy="8255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lIns="117226" tIns="58613" rIns="117226" bIns="58613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4600" b="1" dirty="0">
                <a:latin typeface="Arial" panose="020B0604020202020204" pitchFamily="34" charset="0"/>
              </a:rPr>
              <a:t>3</a:t>
            </a:r>
            <a:endParaRPr lang="en-US" altLang="en-US" sz="4600" b="1" dirty="0">
              <a:latin typeface="Arial" panose="020B0604020202020204" pitchFamily="34" charset="0"/>
            </a:endParaRPr>
          </a:p>
        </p:txBody>
      </p:sp>
      <p:sp>
        <p:nvSpPr>
          <p:cNvPr id="18457" name="WordArt 26"/>
          <p:cNvSpPr>
            <a:spLocks noTextEdit="1"/>
          </p:cNvSpPr>
          <p:nvPr/>
        </p:nvSpPr>
        <p:spPr>
          <a:xfrm>
            <a:off x="609600" y="762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Chọn chữ cái trước câu đúng!</a:t>
            </a:r>
            <a:endParaRPr lang="en-US" sz="4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6"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  <p:bldP spid="31764" grpId="0" animBg="1"/>
      <p:bldP spid="31765" grpId="0" animBg="1"/>
      <p:bldP spid="317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3348038" y="1901825"/>
          <a:ext cx="857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971675" imgH="3076575" progId="Equation.DSMT4">
                  <p:embed/>
                </p:oleObj>
              </mc:Choice>
              <mc:Fallback>
                <p:oleObj name="" r:id="rId1" imgW="1971675" imgH="3076575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48038" y="1901825"/>
                        <a:ext cx="85725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AutoShape 6"/>
          <p:cNvSpPr/>
          <p:nvPr/>
        </p:nvSpPr>
        <p:spPr>
          <a:xfrm>
            <a:off x="1543050" y="1295400"/>
            <a:ext cx="5943600" cy="2286000"/>
          </a:xfrm>
          <a:prstGeom prst="cloudCallout">
            <a:avLst>
              <a:gd name="adj1" fmla="val -32231"/>
              <a:gd name="adj2" fmla="val 90764"/>
            </a:avLst>
          </a:prstGeom>
          <a:solidFill>
            <a:srgbClr val="DEECB2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số cho một tích, ta có thể l</a:t>
            </a:r>
            <a:r>
              <a:rPr lang="en-US" alt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thế n</a:t>
            </a:r>
            <a:r>
              <a:rPr lang="en-US" alt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0" name="Text Box 10"/>
          <p:cNvSpPr txBox="1"/>
          <p:nvPr/>
        </p:nvSpPr>
        <p:spPr>
          <a:xfrm>
            <a:off x="4662488" y="5119688"/>
            <a:ext cx="1841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deca04cb79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/>
          <p:nvPr/>
        </p:nvSpPr>
        <p:spPr>
          <a:xfrm>
            <a:off x="1371600" y="1528763"/>
            <a:ext cx="7162800" cy="2586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vi-VN" sz="5400" b="1" dirty="0">
                <a:solidFill>
                  <a:srgbClr val="FF0000"/>
                </a:solidFill>
                <a:latin typeface="Arial" panose="020B0604020202020204" pitchFamily="34" charset="0"/>
              </a:rPr>
              <a:t>Về nhà học bài và chuẩn bị bài </a:t>
            </a:r>
            <a:endParaRPr lang="en-US" altLang="vi-VN" sz="5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vi-VN" sz="5400" b="1" dirty="0">
                <a:solidFill>
                  <a:srgbClr val="FF0000"/>
                </a:solidFill>
                <a:latin typeface="Arial" panose="020B0604020202020204" pitchFamily="34" charset="0"/>
              </a:rPr>
              <a:t>       tiếp theo.</a:t>
            </a:r>
            <a:endParaRPr lang="en-US" altLang="vi-VN" sz="5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6"/>
          <p:cNvSpPr/>
          <p:nvPr/>
        </p:nvSpPr>
        <p:spPr>
          <a:xfrm flipH="1">
            <a:off x="1771650" y="2514600"/>
            <a:ext cx="5543550" cy="541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7200" dirty="0">
              <a:solidFill>
                <a:srgbClr val="9900CC"/>
              </a:solidFill>
              <a:latin typeface=".VnCommercial Script" pitchFamily="34" charset="0"/>
              <a:ea typeface="Times New Roman" panose="02020603050405020304" pitchFamily="18" charset="0"/>
            </a:endParaRPr>
          </a:p>
        </p:txBody>
      </p:sp>
      <p:sp>
        <p:nvSpPr>
          <p:cNvPr id="124010" name="AutoShape 106"/>
          <p:cNvSpPr>
            <a:spLocks noChangeArrowheads="1"/>
          </p:cNvSpPr>
          <p:nvPr/>
        </p:nvSpPr>
        <p:spPr bwMode="auto">
          <a:xfrm rot="2047278">
            <a:off x="7543800" y="4495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ommercial Script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8" name="Rectangle 18"/>
          <p:cNvSpPr/>
          <p:nvPr/>
        </p:nvSpPr>
        <p:spPr>
          <a:xfrm>
            <a:off x="1885950" y="1524000"/>
            <a:ext cx="54292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 eaLnBrk="1" hangingPunct="1">
              <a:spcBef>
                <a:spcPct val="50000"/>
              </a:spcBef>
            </a:pPr>
            <a:r>
              <a:rPr lang="en-US" altLang="en-US" sz="4400" b="1" dirty="0">
                <a:latin typeface="Arial" panose="020B0604020202020204" pitchFamily="34" charset="0"/>
              </a:rPr>
              <a:t>  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9223" name="TextBox 15"/>
          <p:cNvSpPr txBox="1"/>
          <p:nvPr/>
        </p:nvSpPr>
        <p:spPr>
          <a:xfrm>
            <a:off x="287338" y="304800"/>
            <a:ext cx="80391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một số cho một tích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51577" y="2857500"/>
            <a:ext cx="8617823" cy="419100"/>
          </a:xfrm>
          <a:prstGeom prst="rect">
            <a:avLst/>
          </a:prstGeom>
          <a:effectLst/>
        </p:spPr>
        <p:txBody>
          <a:bodyPr anchor="b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so 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sánh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: 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3779838" y="3592513"/>
            <a:ext cx="2160587" cy="422275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 anchor="b" anchorCtr="0"/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24:3:2</a:t>
            </a:r>
            <a:endParaRPr lang="en-US" altLang="vi-V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525463" y="3533775"/>
            <a:ext cx="2324100" cy="539750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 anchor="b" anchorCtr="0"/>
          <a:p>
            <a:pPr eaLnBrk="1" hangingPunct="1"/>
            <a:r>
              <a:rPr lang="en-US" altLang="vi-VN" sz="3600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en-US" altLang="vi-VN" sz="3600" b="1" dirty="0">
                <a:solidFill>
                  <a:srgbClr val="0000CC"/>
                </a:solidFill>
                <a:latin typeface="Arial" panose="020B0604020202020204" pitchFamily="34" charset="0"/>
              </a:rPr>
              <a:t>24</a:t>
            </a:r>
            <a:r>
              <a:rPr lang="en-US" altLang="vi-VN" sz="3600" b="1" dirty="0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:(3x2)</a:t>
            </a:r>
            <a:endParaRPr lang="en-US" altLang="vi-VN" sz="36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491288" y="3533775"/>
            <a:ext cx="1835150" cy="539750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 anchor="b" anchorCtr="0"/>
          <a:p>
            <a:pPr eaLnBrk="1" hangingPunct="1"/>
            <a:r>
              <a:rPr lang="en-US" altLang="vi-VN" sz="3600" b="1" dirty="0">
                <a:latin typeface="Arial" panose="020B0604020202020204" pitchFamily="34" charset="0"/>
              </a:rPr>
              <a:t>24:2:3</a:t>
            </a:r>
            <a:endParaRPr lang="en-US" altLang="vi-VN" sz="3600" b="1" dirty="0">
              <a:latin typeface="Arial" panose="020B0604020202020204" pitchFamily="34" charset="0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292100" y="2098675"/>
            <a:ext cx="2151063" cy="523875"/>
          </a:xfrm>
          <a:prstGeom prst="rect">
            <a:avLst/>
          </a:prstGeom>
          <a:noFill/>
          <a:ln w="12700">
            <a:noFill/>
          </a:ln>
        </p:spPr>
        <p:txBody>
          <a:bodyPr lIns="91433" tIns="45717" rIns="91433" bIns="45717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1. 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Ví dụ</a:t>
            </a:r>
            <a:endParaRPr lang="en-US" altLang="vi-VN" sz="28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7"/>
          <p:cNvGrpSpPr/>
          <p:nvPr/>
        </p:nvGrpSpPr>
        <p:grpSpPr>
          <a:xfrm>
            <a:off x="1231900" y="515938"/>
            <a:ext cx="6599238" cy="1266825"/>
            <a:chOff x="75" y="966"/>
            <a:chExt cx="5542" cy="798"/>
          </a:xfrm>
        </p:grpSpPr>
        <p:grpSp>
          <p:nvGrpSpPr>
            <p:cNvPr id="7192" name="Group 8"/>
            <p:cNvGrpSpPr/>
            <p:nvPr/>
          </p:nvGrpSpPr>
          <p:grpSpPr>
            <a:xfrm>
              <a:off x="75" y="1002"/>
              <a:ext cx="1728" cy="762"/>
              <a:chOff x="75" y="1002"/>
              <a:chExt cx="1728" cy="762"/>
            </a:xfrm>
          </p:grpSpPr>
          <p:sp>
            <p:nvSpPr>
              <p:cNvPr id="7199" name="AutoShape 9"/>
              <p:cNvSpPr>
                <a:spLocks noChangeArrowheads="1"/>
              </p:cNvSpPr>
              <p:nvPr/>
            </p:nvSpPr>
            <p:spPr bwMode="auto">
              <a:xfrm>
                <a:off x="75" y="1002"/>
                <a:ext cx="1728" cy="762"/>
              </a:xfrm>
              <a:prstGeom prst="cloudCallout">
                <a:avLst>
                  <a:gd name="adj1" fmla="val -14986"/>
                  <a:gd name="adj2" fmla="val 9173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 eaLnBrk="1" hangingPunct="1"/>
                <a:endParaRPr lang="en-US" altLang="en-US" sz="24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00" name="Rectangle 10"/>
              <p:cNvSpPr/>
              <p:nvPr/>
            </p:nvSpPr>
            <p:spPr>
              <a:xfrm>
                <a:off x="258" y="1208"/>
                <a:ext cx="1392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p>
                <a:pPr eaLnBrk="1" hangingPunct="1"/>
                <a:r>
                  <a:rPr lang="en-US" altLang="en-US" b="1" dirty="0">
                    <a:latin typeface="Times New Roman" panose="02020603050405020304" pitchFamily="18" charset="0"/>
                  </a:rPr>
                  <a:t>24 : (3 x 2)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  </a:t>
                </a:r>
                <a:endParaRPr lang="en-US" alt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7193" name="Group 11"/>
            <p:cNvGrpSpPr/>
            <p:nvPr/>
          </p:nvGrpSpPr>
          <p:grpSpPr>
            <a:xfrm>
              <a:off x="1983" y="966"/>
              <a:ext cx="1728" cy="762"/>
              <a:chOff x="1983" y="966"/>
              <a:chExt cx="1728" cy="762"/>
            </a:xfrm>
          </p:grpSpPr>
          <p:sp>
            <p:nvSpPr>
              <p:cNvPr id="7197" name="AutoShape 12"/>
              <p:cNvSpPr>
                <a:spLocks noChangeArrowheads="1"/>
              </p:cNvSpPr>
              <p:nvPr/>
            </p:nvSpPr>
            <p:spPr bwMode="auto">
              <a:xfrm>
                <a:off x="1983" y="966"/>
                <a:ext cx="1728" cy="762"/>
              </a:xfrm>
              <a:prstGeom prst="cloudCallout">
                <a:avLst>
                  <a:gd name="adj1" fmla="val -10588"/>
                  <a:gd name="adj2" fmla="val 9671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 eaLnBrk="1" hangingPunct="1"/>
                <a:endParaRPr lang="en-US" altLang="en-US" sz="24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198" name="Rectangle 13"/>
              <p:cNvSpPr/>
              <p:nvPr/>
            </p:nvSpPr>
            <p:spPr>
              <a:xfrm>
                <a:off x="2309" y="1208"/>
                <a:ext cx="1126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p>
                <a:pPr eaLnBrk="1" hangingPunct="1"/>
                <a:r>
                  <a:rPr lang="en-US" altLang="en-US" b="1" dirty="0">
                    <a:latin typeface="Times New Roman" panose="02020603050405020304" pitchFamily="18" charset="0"/>
                  </a:rPr>
                  <a:t>24 : 3 : 2 </a:t>
                </a:r>
                <a:endParaRPr lang="en-US" altLang="en-US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7194" name="Group 14"/>
            <p:cNvGrpSpPr/>
            <p:nvPr/>
          </p:nvGrpSpPr>
          <p:grpSpPr>
            <a:xfrm>
              <a:off x="3889" y="966"/>
              <a:ext cx="1728" cy="762"/>
              <a:chOff x="3889" y="966"/>
              <a:chExt cx="1728" cy="762"/>
            </a:xfrm>
          </p:grpSpPr>
          <p:sp>
            <p:nvSpPr>
              <p:cNvPr id="7195" name="AutoShape 15"/>
              <p:cNvSpPr>
                <a:spLocks noChangeArrowheads="1"/>
              </p:cNvSpPr>
              <p:nvPr/>
            </p:nvSpPr>
            <p:spPr bwMode="auto">
              <a:xfrm>
                <a:off x="3889" y="966"/>
                <a:ext cx="1728" cy="762"/>
              </a:xfrm>
              <a:prstGeom prst="cloudCallout">
                <a:avLst>
                  <a:gd name="adj1" fmla="val -7639"/>
                  <a:gd name="adj2" fmla="val 10183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 eaLnBrk="1" hangingPunct="1"/>
                <a:endParaRPr lang="en-US" altLang="en-US" sz="24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196" name="Rectangle 16"/>
              <p:cNvSpPr/>
              <p:nvPr/>
            </p:nvSpPr>
            <p:spPr>
              <a:xfrm>
                <a:off x="4208" y="1208"/>
                <a:ext cx="1126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p>
                <a:pPr eaLnBrk="1" hangingPunct="1"/>
                <a:r>
                  <a:rPr lang="en-US" altLang="en-US" b="1" dirty="0">
                    <a:latin typeface="Times New Roman" panose="02020603050405020304" pitchFamily="18" charset="0"/>
                  </a:rPr>
                  <a:t>24 : 2 : 3 </a:t>
                </a:r>
                <a:endParaRPr lang="en-US" altLang="en-US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42"/>
          <p:cNvGrpSpPr/>
          <p:nvPr/>
        </p:nvGrpSpPr>
        <p:grpSpPr>
          <a:xfrm>
            <a:off x="441325" y="1919288"/>
            <a:ext cx="2667000" cy="1371600"/>
            <a:chOff x="192" y="2160"/>
            <a:chExt cx="1536" cy="1056"/>
          </a:xfrm>
        </p:grpSpPr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>
              <a:off x="192" y="2160"/>
              <a:ext cx="1536" cy="1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/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91" name="Rectangle 23"/>
            <p:cNvSpPr/>
            <p:nvPr/>
          </p:nvSpPr>
          <p:spPr>
            <a:xfrm>
              <a:off x="354" y="2192"/>
              <a:ext cx="1325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24 : (3 x 2)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 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504" name="Text Box 24"/>
          <p:cNvSpPr txBox="1"/>
          <p:nvPr/>
        </p:nvSpPr>
        <p:spPr>
          <a:xfrm>
            <a:off x="531813" y="2362200"/>
            <a:ext cx="183673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= 24 : 6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5" name="Text Box 25"/>
          <p:cNvSpPr txBox="1"/>
          <p:nvPr/>
        </p:nvSpPr>
        <p:spPr>
          <a:xfrm>
            <a:off x="593725" y="2771775"/>
            <a:ext cx="11509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= 4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3490913" y="1949450"/>
            <a:ext cx="2005012" cy="1371600"/>
            <a:chOff x="2041" y="2160"/>
            <a:chExt cx="1685" cy="1056"/>
          </a:xfrm>
        </p:grpSpPr>
        <p:sp>
          <p:nvSpPr>
            <p:cNvPr id="7188" name="Rectangle 28"/>
            <p:cNvSpPr>
              <a:spLocks noChangeArrowheads="1"/>
            </p:cNvSpPr>
            <p:nvPr/>
          </p:nvSpPr>
          <p:spPr bwMode="auto">
            <a:xfrm>
              <a:off x="2081" y="2160"/>
              <a:ext cx="1536" cy="1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/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89" name="Rectangle 29"/>
            <p:cNvSpPr/>
            <p:nvPr/>
          </p:nvSpPr>
          <p:spPr>
            <a:xfrm>
              <a:off x="2041" y="2161"/>
              <a:ext cx="1685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24 : 3 : 2 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510" name="Text Box 30"/>
          <p:cNvSpPr txBox="1"/>
          <p:nvPr/>
        </p:nvSpPr>
        <p:spPr>
          <a:xfrm>
            <a:off x="3714750" y="2359025"/>
            <a:ext cx="14859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= 8 : 2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1" name="Text Box 31"/>
          <p:cNvSpPr txBox="1"/>
          <p:nvPr/>
        </p:nvSpPr>
        <p:spPr>
          <a:xfrm>
            <a:off x="3543300" y="2663825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  = 4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44"/>
          <p:cNvGrpSpPr/>
          <p:nvPr/>
        </p:nvGrpSpPr>
        <p:grpSpPr>
          <a:xfrm>
            <a:off x="5829300" y="1949450"/>
            <a:ext cx="2293938" cy="1385888"/>
            <a:chOff x="3936" y="2145"/>
            <a:chExt cx="1926" cy="1067"/>
          </a:xfrm>
        </p:grpSpPr>
        <p:sp>
          <p:nvSpPr>
            <p:cNvPr id="7186" name="Rectangle 34"/>
            <p:cNvSpPr>
              <a:spLocks noChangeArrowheads="1"/>
            </p:cNvSpPr>
            <p:nvPr/>
          </p:nvSpPr>
          <p:spPr bwMode="auto">
            <a:xfrm>
              <a:off x="3936" y="2156"/>
              <a:ext cx="1535" cy="1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/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87" name="Rectangle 35"/>
            <p:cNvSpPr/>
            <p:nvPr/>
          </p:nvSpPr>
          <p:spPr>
            <a:xfrm>
              <a:off x="3936" y="2145"/>
              <a:ext cx="1926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24 : 2 : 3 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516" name="Text Box 36"/>
          <p:cNvSpPr txBox="1"/>
          <p:nvPr/>
        </p:nvSpPr>
        <p:spPr>
          <a:xfrm>
            <a:off x="5829300" y="2344738"/>
            <a:ext cx="14128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= 12 : 3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9" name="Text Box 37"/>
          <p:cNvSpPr txBox="1"/>
          <p:nvPr/>
        </p:nvSpPr>
        <p:spPr>
          <a:xfrm>
            <a:off x="6115050" y="3405188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8" name="Text Box 38"/>
          <p:cNvSpPr txBox="1"/>
          <p:nvPr/>
        </p:nvSpPr>
        <p:spPr>
          <a:xfrm>
            <a:off x="5829300" y="2649538"/>
            <a:ext cx="14700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=  4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39"/>
          <p:cNvGrpSpPr/>
          <p:nvPr/>
        </p:nvGrpSpPr>
        <p:grpSpPr>
          <a:xfrm>
            <a:off x="-38100" y="3870325"/>
            <a:ext cx="9142413" cy="641350"/>
            <a:chOff x="595" y="3339"/>
            <a:chExt cx="4301" cy="735"/>
          </a:xfrm>
        </p:grpSpPr>
        <p:sp>
          <p:nvSpPr>
            <p:cNvPr id="7184" name="Rectangle 40"/>
            <p:cNvSpPr/>
            <p:nvPr/>
          </p:nvSpPr>
          <p:spPr>
            <a:xfrm>
              <a:off x="595" y="3339"/>
              <a:ext cx="4224" cy="492"/>
            </a:xfrm>
            <a:prstGeom prst="rect">
              <a:avLst/>
            </a:prstGeom>
            <a:solidFill>
              <a:srgbClr val="99FF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endPara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85" name="Rectangle 41"/>
            <p:cNvSpPr>
              <a:spLocks noChangeArrowheads="1"/>
            </p:cNvSpPr>
            <p:nvPr/>
          </p:nvSpPr>
          <p:spPr bwMode="auto">
            <a:xfrm>
              <a:off x="624" y="3404"/>
              <a:ext cx="4272" cy="6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eaLnBrk="1" hangingPunct="1"/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Vậy: 24 : (3 x 2)  =    24 : 3 : 2  =   24 : 2 : 3</a:t>
              </a:r>
              <a:r>
                <a:rPr lang="en-US" alt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2122488" y="58738"/>
            <a:ext cx="6716713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Tính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so sánh giá trị của các biểu thức: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75" y="4973638"/>
            <a:ext cx="9037638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Khi chia một số cho một tích hai thừa số, ta có thể chia số đó cho một thừa số, rồi lấy kết quả tìm được</a:t>
            </a:r>
            <a:endParaRPr sz="28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pPr lvl="0" eaLnBrk="1" hangingPunct="1"/>
            <a:r>
              <a:rPr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chia tiếp cho thừa số kia.</a:t>
            </a:r>
            <a:endParaRPr sz="28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10" grpId="0"/>
      <p:bldP spid="20511" grpId="0"/>
      <p:bldP spid="20516" grpId="0"/>
      <p:bldP spid="20518" grpId="0"/>
      <p:bldP spid="2052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905" name="Text Box 57"/>
          <p:cNvSpPr txBox="1">
            <a:spLocks noChangeArrowheads="1"/>
          </p:cNvSpPr>
          <p:nvPr/>
        </p:nvSpPr>
        <p:spPr bwMode="auto">
          <a:xfrm>
            <a:off x="152400" y="638175"/>
            <a:ext cx="89154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chia một số cho một tích có tác dụng gì?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06" name="Text Box 58"/>
          <p:cNvSpPr txBox="1"/>
          <p:nvPr/>
        </p:nvSpPr>
        <p:spPr>
          <a:xfrm>
            <a:off x="457200" y="1679575"/>
            <a:ext cx="8458200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Char char="-"/>
            </a:pP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b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toán với nhiều cách.</a:t>
            </a:r>
            <a:endParaRPr lang="en-US" altLang="en-US" sz="3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har char="-"/>
            </a:pP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tính b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toán bằng cách thuận tiện nhất.</a:t>
            </a:r>
            <a:endParaRPr lang="en-US" altLang="en-US" sz="36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Text Box 60"/>
          <p:cNvSpPr txBox="1"/>
          <p:nvPr/>
        </p:nvSpPr>
        <p:spPr>
          <a:xfrm>
            <a:off x="1531938" y="1022350"/>
            <a:ext cx="1841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05" grpId="0" animBg="1"/>
      <p:bldP spid="789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WordArt 3" descr="Paper bag"/>
          <p:cNvSpPr>
            <a:spLocks noTextEdit="1"/>
          </p:cNvSpPr>
          <p:nvPr/>
        </p:nvSpPr>
        <p:spPr>
          <a:xfrm>
            <a:off x="1295400" y="2362200"/>
            <a:ext cx="5600700" cy="13335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 HÀNH</a:t>
            </a:r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63971" dir="14049737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9"/>
          <p:cNvSpPr txBox="1"/>
          <p:nvPr/>
        </p:nvSpPr>
        <p:spPr>
          <a:xfrm>
            <a:off x="228600" y="990600"/>
            <a:ext cx="3760788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Cách </a:t>
            </a:r>
            <a:r>
              <a:rPr lang="en-US" altLang="vi-VN" sz="2600" u="sng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vi-VN" sz="2600" u="sng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dirty="0">
                <a:solidFill>
                  <a:srgbClr val="006600"/>
                </a:solidFill>
                <a:latin typeface="Arial" panose="020B0604020202020204" pitchFamily="34" charset="0"/>
              </a:rPr>
              <a:t>  50</a:t>
            </a:r>
            <a:r>
              <a:rPr lang="en-US" altLang="vi-VN" sz="2600" b="1" dirty="0">
                <a:solidFill>
                  <a:srgbClr val="006600"/>
                </a:solidFill>
                <a:latin typeface="Arial" panose="020B0604020202020204" pitchFamily="34" charset="0"/>
              </a:rPr>
              <a:t> : ( 2 x 5 )  </a:t>
            </a:r>
            <a:endParaRPr lang="en-US" altLang="vi-VN" sz="26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000125"/>
            <a:ext cx="17145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2800" b="1" dirty="0">
                <a:solidFill>
                  <a:srgbClr val="006600"/>
                </a:solidFill>
                <a:latin typeface="Arial" panose="020B0604020202020204" pitchFamily="34" charset="0"/>
              </a:rPr>
              <a:t>= 50 : 10 </a:t>
            </a:r>
            <a:endParaRPr lang="en-US" altLang="vi-VN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8263" y="1009650"/>
            <a:ext cx="9921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2800" b="1" dirty="0">
                <a:solidFill>
                  <a:srgbClr val="006600"/>
                </a:solidFill>
                <a:latin typeface="Arial" panose="020B0604020202020204" pitchFamily="34" charset="0"/>
              </a:rPr>
              <a:t>=    5</a:t>
            </a:r>
            <a:endParaRPr lang="en-US" altLang="vi-VN" sz="28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0"/>
          <p:cNvSpPr txBox="1"/>
          <p:nvPr/>
        </p:nvSpPr>
        <p:spPr>
          <a:xfrm>
            <a:off x="-14287" y="1676400"/>
            <a:ext cx="36845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6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vi-VN" sz="2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Cách </a:t>
            </a:r>
            <a:r>
              <a:rPr lang="en-US" altLang="vi-VN" sz="2600" b="1" dirty="0">
                <a:solidFill>
                  <a:srgbClr val="FF0000"/>
                </a:solidFill>
                <a:latin typeface="Arial" panose="020B0604020202020204" pitchFamily="34" charset="0"/>
              </a:rPr>
              <a:t>2: </a:t>
            </a:r>
            <a:r>
              <a:rPr lang="en-US" altLang="vi-V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50 : ( 2 x 5 </a:t>
            </a:r>
            <a:r>
              <a:rPr lang="en-US" altLang="vi-VN" sz="2600" b="1" dirty="0">
                <a:solidFill>
                  <a:srgbClr val="0000FF"/>
                </a:solidFill>
                <a:latin typeface="Arial" panose="020B0604020202020204" pitchFamily="34" charset="0"/>
              </a:rPr>
              <a:t>)  </a:t>
            </a:r>
            <a:endParaRPr lang="en-US" altLang="vi-VN" sz="2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1563" y="1712913"/>
            <a:ext cx="19335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= 50 : 2 : 5</a:t>
            </a:r>
            <a:endParaRPr lang="en-US" altLang="vi-VN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7200" y="1712913"/>
            <a:ext cx="19113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=    25   : 5</a:t>
            </a:r>
            <a:endParaRPr lang="en-US" altLang="vi-VN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8550" y="1676400"/>
            <a:ext cx="10922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=     5</a:t>
            </a:r>
            <a:endParaRPr lang="en-US" altLang="vi-VN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88900" y="2236788"/>
            <a:ext cx="4781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600" b="1" dirty="0">
                <a:solidFill>
                  <a:srgbClr val="006600"/>
                </a:solidFill>
                <a:latin typeface="Arial" panose="020B0604020202020204" pitchFamily="34" charset="0"/>
              </a:rPr>
              <a:t>  </a:t>
            </a:r>
            <a:r>
              <a:rPr lang="en-US" altLang="vi-VN" sz="2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Cách </a:t>
            </a:r>
            <a:r>
              <a:rPr lang="en-US" altLang="vi-VN" sz="2600" b="1" dirty="0">
                <a:solidFill>
                  <a:srgbClr val="FF0000"/>
                </a:solidFill>
                <a:latin typeface="Arial" panose="020B0604020202020204" pitchFamily="34" charset="0"/>
              </a:rPr>
              <a:t>3: </a:t>
            </a:r>
            <a:r>
              <a:rPr lang="en-US" altLang="vi-VN" sz="2600" b="1" dirty="0">
                <a:solidFill>
                  <a:srgbClr val="006600"/>
                </a:solidFill>
                <a:latin typeface="Arial" panose="020B0604020202020204" pitchFamily="34" charset="0"/>
              </a:rPr>
              <a:t>50 : ( 2 x 5 )  </a:t>
            </a:r>
            <a:endParaRPr lang="en-US" altLang="vi-VN" sz="26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1863" y="2236788"/>
            <a:ext cx="19335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2800" b="1" dirty="0">
                <a:solidFill>
                  <a:srgbClr val="006600"/>
                </a:solidFill>
                <a:latin typeface="Arial" panose="020B0604020202020204" pitchFamily="34" charset="0"/>
              </a:rPr>
              <a:t>= 50 : 5 : 2</a:t>
            </a:r>
            <a:endParaRPr lang="en-US" altLang="vi-VN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7988" y="2192338"/>
            <a:ext cx="200977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2800" b="1" dirty="0">
                <a:solidFill>
                  <a:srgbClr val="006600"/>
                </a:solidFill>
                <a:latin typeface="Arial" panose="020B0604020202020204" pitchFamily="34" charset="0"/>
              </a:rPr>
              <a:t>=    10   : 2 </a:t>
            </a:r>
            <a:endParaRPr lang="en-US" altLang="vi-VN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400" y="2192338"/>
            <a:ext cx="109061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2800" b="1" dirty="0">
                <a:solidFill>
                  <a:srgbClr val="006600"/>
                </a:solidFill>
                <a:latin typeface="Arial" panose="020B0604020202020204" pitchFamily="34" charset="0"/>
              </a:rPr>
              <a:t>=     5</a:t>
            </a:r>
            <a:endParaRPr lang="en-US" altLang="vi-VN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1277" name="Text Box 11"/>
          <p:cNvSpPr txBox="1"/>
          <p:nvPr/>
        </p:nvSpPr>
        <p:spPr>
          <a:xfrm>
            <a:off x="-14287" y="55563"/>
            <a:ext cx="91440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1:Tính giá trị của biểu thức: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a. 50 : ( 2 x 5 )</a:t>
            </a:r>
            <a:endParaRPr lang="en-US" altLang="vi-VN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8" name="Rectangle 14"/>
          <p:cNvSpPr/>
          <p:nvPr/>
        </p:nvSpPr>
        <p:spPr>
          <a:xfrm>
            <a:off x="96838" y="2767013"/>
            <a:ext cx="277018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72 : ( 9 x 8 ) </a:t>
            </a:r>
            <a:endParaRPr lang="en-US" alt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>
            <a:off x="122238" y="3311525"/>
            <a:ext cx="2438400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600" b="1" dirty="0">
                <a:solidFill>
                  <a:srgbClr val="FF0066"/>
                </a:solidFill>
                <a:latin typeface="Arial" panose="020B0604020202020204" pitchFamily="34" charset="0"/>
              </a:rPr>
              <a:t>   72 : ( 9 x 8 ) = 72 : 72 </a:t>
            </a:r>
            <a:endParaRPr lang="en-US" altLang="vi-VN" sz="2600"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600" b="1" dirty="0">
                <a:solidFill>
                  <a:srgbClr val="FF0066"/>
                </a:solidFill>
                <a:latin typeface="Arial" panose="020B0604020202020204" pitchFamily="34" charset="0"/>
              </a:rPr>
              <a:t>=      1</a:t>
            </a:r>
            <a:endParaRPr lang="en-US" altLang="vi-VN" sz="26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3048000" y="3059113"/>
            <a:ext cx="2438400" cy="167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600" b="1" dirty="0">
                <a:solidFill>
                  <a:srgbClr val="006600"/>
                </a:solidFill>
                <a:latin typeface="Arial" panose="020B0604020202020204" pitchFamily="34" charset="0"/>
              </a:rPr>
              <a:t>   72 : ( 9 x 8 ) = 72 : 9 : 8</a:t>
            </a:r>
            <a:endParaRPr lang="en-US" altLang="vi-VN" sz="2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600" b="1" dirty="0">
                <a:solidFill>
                  <a:srgbClr val="006600"/>
                </a:solidFill>
                <a:latin typeface="Arial" panose="020B0604020202020204" pitchFamily="34" charset="0"/>
              </a:rPr>
              <a:t>=   8 : 8           =      1</a:t>
            </a:r>
            <a:endParaRPr lang="en-US" altLang="vi-VN" sz="26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6327775" y="3125788"/>
            <a:ext cx="2438400" cy="167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600" b="1" dirty="0">
                <a:solidFill>
                  <a:srgbClr val="FF0066"/>
                </a:solidFill>
                <a:latin typeface="Arial" panose="020B0604020202020204" pitchFamily="34" charset="0"/>
              </a:rPr>
              <a:t>   72 : ( 9 x 8 ) = 72 : 8 : 9</a:t>
            </a:r>
            <a:endParaRPr lang="en-US" altLang="vi-VN" sz="2600"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600" b="1" dirty="0">
                <a:solidFill>
                  <a:srgbClr val="FF0066"/>
                </a:solidFill>
                <a:latin typeface="Arial" panose="020B0604020202020204" pitchFamily="34" charset="0"/>
              </a:rPr>
              <a:t>= 9   : 9           =      1</a:t>
            </a:r>
            <a:endParaRPr lang="en-US" altLang="vi-VN" sz="26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1282" name="Rectangle 18"/>
          <p:cNvSpPr/>
          <p:nvPr/>
        </p:nvSpPr>
        <p:spPr>
          <a:xfrm>
            <a:off x="120650" y="4689475"/>
            <a:ext cx="25209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28 : ( 7 x 2)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16"/>
          <p:cNvSpPr txBox="1"/>
          <p:nvPr/>
        </p:nvSpPr>
        <p:spPr>
          <a:xfrm>
            <a:off x="155575" y="5292725"/>
            <a:ext cx="2438400" cy="128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600" b="1" dirty="0">
                <a:solidFill>
                  <a:srgbClr val="006600"/>
                </a:solidFill>
                <a:latin typeface="Arial" panose="020B0604020202020204" pitchFamily="34" charset="0"/>
              </a:rPr>
              <a:t>   28 : ( 7 x 2 ) = 28 :     14 </a:t>
            </a:r>
            <a:endParaRPr lang="en-US" altLang="vi-VN" sz="2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600" b="1" dirty="0">
                <a:solidFill>
                  <a:srgbClr val="006600"/>
                </a:solidFill>
                <a:latin typeface="Arial" panose="020B0604020202020204" pitchFamily="34" charset="0"/>
              </a:rPr>
              <a:t>=      2</a:t>
            </a:r>
            <a:endParaRPr lang="en-US" altLang="vi-VN" sz="26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17"/>
          <p:cNvSpPr txBox="1"/>
          <p:nvPr/>
        </p:nvSpPr>
        <p:spPr>
          <a:xfrm>
            <a:off x="2857500" y="4895850"/>
            <a:ext cx="2438400" cy="167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600" b="1" dirty="0">
                <a:solidFill>
                  <a:srgbClr val="0000FF"/>
                </a:solidFill>
                <a:latin typeface="Arial" panose="020B0604020202020204" pitchFamily="34" charset="0"/>
              </a:rPr>
              <a:t>   28 : ( 7 x 2 ) = 28 : 7 : 2</a:t>
            </a:r>
            <a:endParaRPr lang="en-US" altLang="vi-VN" sz="2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600" b="1" dirty="0">
                <a:solidFill>
                  <a:srgbClr val="0000FF"/>
                </a:solidFill>
                <a:latin typeface="Arial" panose="020B0604020202020204" pitchFamily="34" charset="0"/>
              </a:rPr>
              <a:t>=      4   : 2  </a:t>
            </a:r>
            <a:endParaRPr lang="en-US" altLang="vi-VN" sz="2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600" b="1" dirty="0">
                <a:solidFill>
                  <a:srgbClr val="0000FF"/>
                </a:solidFill>
                <a:latin typeface="Arial" panose="020B0604020202020204" pitchFamily="34" charset="0"/>
              </a:rPr>
              <a:t>=          2</a:t>
            </a:r>
            <a:endParaRPr lang="en-US" altLang="vi-VN" sz="2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5"/>
          <p:cNvSpPr/>
          <p:nvPr/>
        </p:nvSpPr>
        <p:spPr>
          <a:xfrm>
            <a:off x="6057900" y="4895850"/>
            <a:ext cx="2438400" cy="167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600" b="1" dirty="0">
                <a:solidFill>
                  <a:srgbClr val="006600"/>
                </a:solidFill>
                <a:latin typeface="Arial" panose="020B0604020202020204" pitchFamily="34" charset="0"/>
              </a:rPr>
              <a:t>   28 : ( 7 x 2 ) = 28 : 2 : 7</a:t>
            </a:r>
            <a:endParaRPr lang="en-US" altLang="vi-VN" sz="2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600" b="1" dirty="0">
                <a:solidFill>
                  <a:srgbClr val="006600"/>
                </a:solidFill>
                <a:latin typeface="Arial" panose="020B0604020202020204" pitchFamily="34" charset="0"/>
              </a:rPr>
              <a:t>=     14  : 7 </a:t>
            </a:r>
            <a:endParaRPr lang="en-US" altLang="vi-VN" sz="2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600" b="1" dirty="0">
                <a:solidFill>
                  <a:srgbClr val="006600"/>
                </a:solidFill>
                <a:latin typeface="Arial" panose="020B0604020202020204" pitchFamily="34" charset="0"/>
              </a:rPr>
              <a:t>=          2</a:t>
            </a:r>
            <a:r>
              <a:rPr lang="en-US" altLang="vi-VN" sz="2600" dirty="0">
                <a:latin typeface="Arial" panose="020B0604020202020204" pitchFamily="34" charset="0"/>
              </a:rPr>
              <a:t> </a:t>
            </a:r>
            <a:endParaRPr lang="en-US" altLang="vi-VN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  <p:bldP spid="8" grpId="0"/>
      <p:bldP spid="10" grpId="0"/>
      <p:bldP spid="9" grpId="0"/>
      <p:bldP spid="11" grpId="0"/>
      <p:bldP spid="12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8" name="Text Box 8"/>
          <p:cNvSpPr txBox="1"/>
          <p:nvPr/>
        </p:nvSpPr>
        <p:spPr>
          <a:xfrm>
            <a:off x="304800" y="381000"/>
            <a:ext cx="88392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Chuyển mỗi phép chia sau đây th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phép chia một số chia cho một tích rồi tính (theo mẫu)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533400" y="1524000"/>
            <a:ext cx="51054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800" b="1" dirty="0">
                <a:solidFill>
                  <a:srgbClr val="FF0066"/>
                </a:solidFill>
                <a:latin typeface="Arial" panose="020B0604020202020204" pitchFamily="34" charset="0"/>
              </a:rPr>
              <a:t>Mẫu:  60 : 15 = 60 : ( 5 x 3 )</a:t>
            </a:r>
            <a:endParaRPr lang="en-US" altLang="vi-VN" sz="2800"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FF0066"/>
                </a:solidFill>
                <a:latin typeface="Arial" panose="020B0604020202020204" pitchFamily="34" charset="0"/>
              </a:rPr>
              <a:t>                      = 60 : 5 : 3</a:t>
            </a:r>
            <a:endParaRPr lang="en-US" altLang="vi-VN" sz="2800"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FF0066"/>
                </a:solidFill>
                <a:latin typeface="Arial" panose="020B0604020202020204" pitchFamily="34" charset="0"/>
              </a:rPr>
              <a:t>                      = 12 : 3 = 4</a:t>
            </a:r>
            <a:endParaRPr lang="en-US" altLang="vi-VN" sz="28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0" y="3954463"/>
            <a:ext cx="2819400" cy="2227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800" b="1" dirty="0">
                <a:latin typeface="Arial" panose="020B0604020202020204" pitchFamily="34" charset="0"/>
              </a:rPr>
              <a:t>a. 80 : 40 </a:t>
            </a:r>
            <a:endParaRPr lang="en-US" altLang="vi-VN" sz="28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latin typeface="Arial" panose="020B0604020202020204" pitchFamily="34" charset="0"/>
              </a:rPr>
              <a:t>= 80 : ( 10 x 4)</a:t>
            </a:r>
            <a:endParaRPr lang="en-US" altLang="vi-VN" sz="28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latin typeface="Arial" panose="020B0604020202020204" pitchFamily="34" charset="0"/>
              </a:rPr>
              <a:t>= 80 : 10 : 4</a:t>
            </a:r>
            <a:endParaRPr lang="en-US" altLang="vi-VN" sz="28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latin typeface="Arial" panose="020B0604020202020204" pitchFamily="34" charset="0"/>
              </a:rPr>
              <a:t>= 8 : 4 </a:t>
            </a:r>
            <a:endParaRPr lang="en-US" altLang="vi-VN" sz="28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latin typeface="Arial" panose="020B0604020202020204" pitchFamily="34" charset="0"/>
              </a:rPr>
              <a:t>= 2</a:t>
            </a:r>
            <a:endParaRPr lang="en-US" altLang="vi-VN" sz="2800" dirty="0">
              <a:latin typeface="Arial" panose="020B0604020202020204" pitchFamily="34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3048000" y="3962400"/>
            <a:ext cx="28194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b. 150 : 50 </a:t>
            </a:r>
            <a:endParaRPr lang="en-US" altLang="vi-VN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= 150 : ( 10 x 5)</a:t>
            </a:r>
            <a:endParaRPr lang="en-US" altLang="vi-VN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= 150 : 10 : 5</a:t>
            </a:r>
            <a:endParaRPr lang="en-US" altLang="vi-VN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= 15  : 5 </a:t>
            </a:r>
            <a:endParaRPr lang="en-US" altLang="vi-VN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= 3</a:t>
            </a:r>
            <a:endParaRPr lang="en-US" altLang="vi-VN" sz="2800" dirty="0">
              <a:latin typeface="Arial" panose="020B0604020202020204" pitchFamily="34" charset="0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6400800" y="3962400"/>
            <a:ext cx="27432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c. 80 : 16 </a:t>
            </a:r>
            <a:endParaRPr lang="en-US" altLang="vi-VN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= 80 : ( 8 x 2 )</a:t>
            </a:r>
            <a:endParaRPr lang="en-US" altLang="vi-VN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= 80 : 8 : 2</a:t>
            </a:r>
            <a:endParaRPr lang="en-US" altLang="vi-VN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= 10  : 2 </a:t>
            </a:r>
            <a:endParaRPr lang="en-US" altLang="vi-VN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= 5</a:t>
            </a:r>
            <a:endParaRPr lang="en-US" altLang="vi-VN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  <p:bldP spid="5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WordArt 3"/>
          <p:cNvSpPr>
            <a:spLocks noTextEdit="1"/>
          </p:cNvSpPr>
          <p:nvPr/>
        </p:nvSpPr>
        <p:spPr>
          <a:xfrm>
            <a:off x="1447800" y="914400"/>
            <a:ext cx="2362200" cy="1295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en-US" sz="4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  <a:endParaRPr lang="en-US" sz="4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WordArt 4"/>
          <p:cNvSpPr>
            <a:spLocks noTextEdit="1"/>
          </p:cNvSpPr>
          <p:nvPr/>
        </p:nvSpPr>
        <p:spPr>
          <a:xfrm>
            <a:off x="2819400" y="3124200"/>
            <a:ext cx="53340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4600">
                <a:solidFill>
                  <a:srgbClr val="0000CC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Thử tài của bạn</a:t>
            </a:r>
            <a:endParaRPr lang="en-US" sz="4600">
              <a:solidFill>
                <a:srgbClr val="0000CC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2"/>
          <p:cNvSpPr txBox="1"/>
          <p:nvPr/>
        </p:nvSpPr>
        <p:spPr>
          <a:xfrm>
            <a:off x="1543050" y="1776413"/>
            <a:ext cx="4400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 ghi     , sai ghi       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2686050" y="1371600"/>
            <a:ext cx="3429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Đ  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3771900" y="1371600"/>
            <a:ext cx="628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S 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9461" name="Rectangle 5"/>
          <p:cNvSpPr/>
          <p:nvPr/>
        </p:nvSpPr>
        <p:spPr>
          <a:xfrm>
            <a:off x="7258050" y="3276600"/>
            <a:ext cx="400050" cy="381000"/>
          </a:xfrm>
          <a:prstGeom prst="rect">
            <a:avLst/>
          </a:prstGeom>
          <a:noFill/>
          <a:ln w="12700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315200" y="3054350"/>
            <a:ext cx="363538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3600" i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63" name="Rectangle 7"/>
          <p:cNvSpPr/>
          <p:nvPr/>
        </p:nvSpPr>
        <p:spPr>
          <a:xfrm>
            <a:off x="6286500" y="2362200"/>
            <a:ext cx="400050" cy="381000"/>
          </a:xfrm>
          <a:prstGeom prst="rect">
            <a:avLst/>
          </a:prstGeom>
          <a:noFill/>
          <a:ln w="12700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9481" name="Rectangle 25"/>
          <p:cNvSpPr/>
          <p:nvPr/>
        </p:nvSpPr>
        <p:spPr>
          <a:xfrm>
            <a:off x="6343650" y="4191000"/>
            <a:ext cx="400050" cy="381000"/>
          </a:xfrm>
          <a:prstGeom prst="rect">
            <a:avLst/>
          </a:prstGeom>
          <a:noFill/>
          <a:ln w="12700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400800" y="4129088"/>
            <a:ext cx="342900" cy="369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/>
            <a:r>
              <a:rPr i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i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93" name="Text Box 37"/>
          <p:cNvSpPr txBox="1"/>
          <p:nvPr/>
        </p:nvSpPr>
        <p:spPr>
          <a:xfrm>
            <a:off x="1600200" y="4114800"/>
            <a:ext cx="48577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99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 : (7 x 2) = 28 : 2 : 7 = 14 : 7 = 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96" name="Text Box 40"/>
          <p:cNvSpPr txBox="1"/>
          <p:nvPr/>
        </p:nvSpPr>
        <p:spPr>
          <a:xfrm>
            <a:off x="1657350" y="3276600"/>
            <a:ext cx="56578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 : (7 x 2) = 28 : 7 x 28 : 2 = 4 x 14 = 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altLang="en-US" sz="2800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01" name="Rectangle 45"/>
          <p:cNvSpPr/>
          <p:nvPr/>
        </p:nvSpPr>
        <p:spPr>
          <a:xfrm>
            <a:off x="1657350" y="2286000"/>
            <a:ext cx="3594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dirty="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 : (7 x 2) = 28 : 7 : 2 =  4 : 2 = 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6315075" y="2301875"/>
            <a:ext cx="285750" cy="369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/>
            <a:r>
              <a:rPr i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i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WordArt 4"/>
          <p:cNvSpPr>
            <a:spLocks noTextEdit="1"/>
          </p:cNvSpPr>
          <p:nvPr/>
        </p:nvSpPr>
        <p:spPr>
          <a:xfrm>
            <a:off x="1733550" y="76200"/>
            <a:ext cx="5334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4600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Thử tài của bạn</a:t>
            </a:r>
            <a:endParaRPr lang="en-US" sz="4600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 animBg="1"/>
      <p:bldP spid="19462" grpId="0"/>
      <p:bldP spid="19463" grpId="0" animBg="1"/>
      <p:bldP spid="19481" grpId="0" animBg="1"/>
      <p:bldP spid="19482" grpId="0"/>
      <p:bldP spid="19493" grpId="0"/>
      <p:bldP spid="19496" grpId="0"/>
      <p:bldP spid="19501" grpId="0"/>
      <p:bldP spid="1950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2257</Words>
  <Application>WPS Presentation</Application>
  <PresentationFormat>On-screen Show (4:3)</PresentationFormat>
  <Paragraphs>248</Paragraphs>
  <Slides>13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VnBangkok</vt:lpstr>
      <vt:lpstr>Segoe Print</vt:lpstr>
      <vt:lpstr>Times New Roman</vt:lpstr>
      <vt:lpstr>.VnCommercial Script</vt:lpstr>
      <vt:lpstr>Times New Roman</vt:lpstr>
      <vt:lpstr>Georgia</vt:lpstr>
      <vt:lpstr>VNbritannic</vt:lpstr>
      <vt:lpstr>Microsoft YaHei</vt:lpstr>
      <vt:lpstr>Arial Unicode MS</vt:lpstr>
      <vt:lpstr>1_Default Design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2</cp:revision>
  <dcterms:created xsi:type="dcterms:W3CDTF">2008-03-14T02:28:06Z</dcterms:created>
  <dcterms:modified xsi:type="dcterms:W3CDTF">2021-12-18T15:13:37Z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0DDC997262A84174A8F810499832B246</vt:lpwstr>
  </property>
  <property fmtid="{D5CDD505-2E9C-101B-9397-08002B2CF9AE}" pid="3" name="KSOProductBuildVer">
    <vt:lpwstr>1033-11.2.0.10382</vt:lpwstr>
  </property>
</Properties>
</file>